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536" r:id="rId2"/>
    <p:sldId id="268" r:id="rId3"/>
    <p:sldId id="524" r:id="rId4"/>
    <p:sldId id="270" r:id="rId5"/>
    <p:sldId id="522" r:id="rId6"/>
    <p:sldId id="529" r:id="rId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1ABE23-95FF-47EB-9FB4-73C88E6327F5}"/>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(265)</a:t>
            </a:r>
          </a:p>
        </p:txBody>
      </p:sp>
      <p:sp>
        <p:nvSpPr>
          <p:cNvPr id="3" name="Date Placeholder 2">
            <a:extLst>
              <a:ext uri="{FF2B5EF4-FFF2-40B4-BE49-F238E27FC236}">
                <a16:creationId xmlns:a16="http://schemas.microsoft.com/office/drawing/2014/main" id="{EA52CFDE-A125-4F7A-B6F2-FEB41984C86E}"/>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6/30/2021 pm</a:t>
            </a:r>
          </a:p>
        </p:txBody>
      </p:sp>
      <p:sp>
        <p:nvSpPr>
          <p:cNvPr id="4" name="Footer Placeholder 3">
            <a:extLst>
              <a:ext uri="{FF2B5EF4-FFF2-40B4-BE49-F238E27FC236}">
                <a16:creationId xmlns:a16="http://schemas.microsoft.com/office/drawing/2014/main" id="{8C7A8A85-AD9F-489D-8370-4D3AB83C3780}"/>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7153764E-6C83-4A4F-ACC1-F04421A6BEBF}"/>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530BD842-5961-4986-815B-AD8858ABD74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01310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(265)</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6/30/2021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23514DB-A492-40D0-B001-2CE1BED3C14B}" type="slidenum">
              <a:rPr lang="en-US" smtClean="0"/>
              <a:t>‹#›</a:t>
            </a:fld>
            <a:endParaRPr lang="en-US"/>
          </a:p>
        </p:txBody>
      </p:sp>
    </p:spTree>
    <p:extLst>
      <p:ext uri="{BB962C8B-B14F-4D97-AF65-F5344CB8AC3E}">
        <p14:creationId xmlns:p14="http://schemas.microsoft.com/office/powerpoint/2010/main" val="9622329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C81075D-A615-4615-94F6-3AF31C6B4CEB}"/>
              </a:ext>
            </a:extLst>
          </p:cNvPr>
          <p:cNvSpPr>
            <a:spLocks noGrp="1"/>
          </p:cNvSpPr>
          <p:nvPr>
            <p:ph type="dt" idx="1"/>
          </p:nvPr>
        </p:nvSpPr>
        <p:spPr/>
        <p:txBody>
          <a:bodyPr/>
          <a:lstStyle/>
          <a:p>
            <a:r>
              <a:rPr lang="en-US"/>
              <a:t>6/30/2021 pm</a:t>
            </a:r>
          </a:p>
        </p:txBody>
      </p:sp>
      <p:sp>
        <p:nvSpPr>
          <p:cNvPr id="6" name="Footer Placeholder 5">
            <a:extLst>
              <a:ext uri="{FF2B5EF4-FFF2-40B4-BE49-F238E27FC236}">
                <a16:creationId xmlns:a16="http://schemas.microsoft.com/office/drawing/2014/main" id="{769900FD-3344-4EE3-9B64-920C31179950}"/>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EDF5B20C-F8C6-47BA-84D6-D033A35F77E5}"/>
              </a:ext>
            </a:extLst>
          </p:cNvPr>
          <p:cNvSpPr>
            <a:spLocks noGrp="1"/>
          </p:cNvSpPr>
          <p:nvPr>
            <p:ph type="hdr" sz="quarter"/>
          </p:nvPr>
        </p:nvSpPr>
        <p:spPr/>
        <p:txBody>
          <a:bodyPr/>
          <a:lstStyle/>
          <a:p>
            <a:r>
              <a:rPr lang="en-US"/>
              <a:t>Class – The Life Of Christ (265)</a:t>
            </a:r>
          </a:p>
        </p:txBody>
      </p:sp>
    </p:spTree>
    <p:extLst>
      <p:ext uri="{BB962C8B-B14F-4D97-AF65-F5344CB8AC3E}">
        <p14:creationId xmlns:p14="http://schemas.microsoft.com/office/powerpoint/2010/main" val="3457314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6"/>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4" y="4475032"/>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7/2/2021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2"/>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1"/>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75999790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7/2/2021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97052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7/2/2021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612590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7/2/2021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295646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7/2/2021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96706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9"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5"/>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2"/>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7/2/2021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316567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7/2/2021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370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7/2/2021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91864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7/2/2021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3"/>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812730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5"/>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7/2/2021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4"/>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1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7/2/2021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4"/>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4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9"/>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5" y="6453386"/>
            <a:ext cx="1216807" cy="404614"/>
          </a:xfrm>
        </p:spPr>
        <p:txBody>
          <a:bodyPr/>
          <a:lstStyle>
            <a:lvl1pPr>
              <a:defRPr>
                <a:solidFill>
                  <a:schemeClr val="tx2"/>
                </a:solidFill>
              </a:defRPr>
            </a:lvl1pPr>
          </a:lstStyle>
          <a:p>
            <a:fld id="{3B77EF04-6424-4B70-94D1-FC932CBBDD9B}" type="datetimeFigureOut">
              <a:rPr lang="en-US" noProof="0" smtClean="0"/>
              <a:t>7/2/2021</a:t>
            </a:fld>
            <a:endParaRPr lang="en-US" noProof="0" dirty="0"/>
          </a:p>
        </p:txBody>
      </p:sp>
      <p:sp>
        <p:nvSpPr>
          <p:cNvPr id="5" name="Footer Placeholder 4"/>
          <p:cNvSpPr>
            <a:spLocks noGrp="1"/>
          </p:cNvSpPr>
          <p:nvPr>
            <p:ph type="ftr" sz="quarter" idx="11"/>
          </p:nvPr>
        </p:nvSpPr>
        <p:spPr>
          <a:xfrm>
            <a:off x="1938238"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9062379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7/2/2021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669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7/2/2021</a:t>
            </a:fld>
            <a:endParaRPr lang="en-US" noProof="0" dirty="0"/>
          </a:p>
        </p:txBody>
      </p:sp>
      <p:sp>
        <p:nvSpPr>
          <p:cNvPr id="5" name="Footer Placeholder 4"/>
          <p:cNvSpPr>
            <a:spLocks noGrp="1"/>
          </p:cNvSpPr>
          <p:nvPr>
            <p:ph type="ftr" sz="quarter" idx="3"/>
          </p:nvPr>
        </p:nvSpPr>
        <p:spPr>
          <a:xfrm>
            <a:off x="2170177"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10728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1640">
          <p15:clr>
            <a:srgbClr val="F26B43"/>
          </p15:clr>
        </p15:guide>
        <p15:guide id="10" pos="222">
          <p15:clr>
            <a:srgbClr val="F26B43"/>
          </p15:clr>
        </p15:guide>
        <p15:guide id="11" pos="20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49"/>
            <a:ext cx="7128364" cy="2126159"/>
          </a:xfrm>
        </p:spPr>
        <p:txBody>
          <a:bodyPr>
            <a:spAutoFit/>
          </a:bodyPr>
          <a:lstStyle/>
          <a:p>
            <a:r>
              <a:rPr lang="en-US" dirty="0"/>
              <a:t>Lesson 15:</a:t>
            </a:r>
            <a:br>
              <a:rPr lang="en-US" dirty="0"/>
            </a:br>
            <a:r>
              <a:rPr lang="en-US" dirty="0"/>
              <a:t>The Good Samaritan and the Feast of Dedication</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753989"/>
          </a:xfrm>
        </p:spPr>
        <p:txBody>
          <a:bodyPr>
            <a:spAutoFit/>
          </a:bodyPr>
          <a:lstStyle/>
          <a:p>
            <a:r>
              <a:rPr lang="en-US" sz="2000" dirty="0"/>
              <a:t>Prayer Taught And Encouraged. (Luke 11:1-13)</a:t>
            </a:r>
          </a:p>
          <a:p>
            <a:r>
              <a:rPr lang="en-US" sz="2000" dirty="0"/>
              <a:t>June 30, 2021</a:t>
            </a:r>
          </a:p>
        </p:txBody>
      </p:sp>
    </p:spTree>
    <p:extLst>
      <p:ext uri="{BB962C8B-B14F-4D97-AF65-F5344CB8AC3E}">
        <p14:creationId xmlns:p14="http://schemas.microsoft.com/office/powerpoint/2010/main" val="1924698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781050" y="1600200"/>
            <a:ext cx="8086725" cy="4680127"/>
          </a:xfrm>
        </p:spPr>
        <p:txBody>
          <a:bodyPr>
            <a:spAutoFit/>
          </a:bodyPr>
          <a:lstStyle/>
          <a:p>
            <a:pPr marL="609600" indent="-609600">
              <a:buFont typeface="Wingdings" pitchFamily="2" charset="2"/>
              <a:buChar char="Ø"/>
            </a:pPr>
            <a:r>
              <a:rPr lang="en-US" sz="3500" b="1" dirty="0">
                <a:solidFill>
                  <a:schemeClr val="tx1"/>
                </a:solidFill>
                <a:effectLst/>
              </a:rPr>
              <a:t>For Others. </a:t>
            </a:r>
            <a:r>
              <a:rPr lang="en-US" sz="3500" b="1" dirty="0">
                <a:solidFill>
                  <a:schemeClr val="tx1"/>
                </a:solidFill>
              </a:rPr>
              <a:t>Luke 22:31-32; 23:34</a:t>
            </a:r>
          </a:p>
          <a:p>
            <a:pPr marL="0" indent="0">
              <a:buNone/>
            </a:pPr>
            <a:endParaRPr lang="en-US" sz="3500" b="1" dirty="0">
              <a:solidFill>
                <a:schemeClr val="tx1"/>
              </a:solidFill>
            </a:endParaRPr>
          </a:p>
          <a:p>
            <a:pPr marL="865632" lvl="1" indent="-609600">
              <a:buFont typeface="Wingdings" pitchFamily="2" charset="2"/>
              <a:buNone/>
            </a:pPr>
            <a:r>
              <a:rPr lang="en-US" sz="3100" dirty="0">
                <a:solidFill>
                  <a:schemeClr val="tx1"/>
                </a:solidFill>
              </a:rPr>
              <a:t>1.	Enemies.</a:t>
            </a:r>
            <a:r>
              <a:rPr lang="en-US" sz="3100" i="0" dirty="0">
                <a:solidFill>
                  <a:schemeClr val="tx1"/>
                </a:solidFill>
              </a:rPr>
              <a:t> Matthew 5:43-44; Luke 23:24</a:t>
            </a:r>
          </a:p>
          <a:p>
            <a:pPr marL="865632" lvl="1" indent="-609600">
              <a:buFont typeface="Wingdings" pitchFamily="2" charset="2"/>
              <a:buNone/>
            </a:pPr>
            <a:r>
              <a:rPr lang="en-US" sz="3100" dirty="0">
                <a:solidFill>
                  <a:schemeClr val="tx1"/>
                </a:solidFill>
              </a:rPr>
              <a:t>2.	Rulers.</a:t>
            </a:r>
            <a:r>
              <a:rPr lang="en-US" sz="3100" i="0" dirty="0">
                <a:solidFill>
                  <a:schemeClr val="tx1"/>
                </a:solidFill>
              </a:rPr>
              <a:t> 1 Timothy 2:1;</a:t>
            </a:r>
            <a:br>
              <a:rPr lang="en-US" sz="3100" i="0" dirty="0">
                <a:solidFill>
                  <a:schemeClr val="tx1"/>
                </a:solidFill>
              </a:rPr>
            </a:br>
            <a:r>
              <a:rPr lang="en-US" sz="3100" i="0" dirty="0">
                <a:solidFill>
                  <a:schemeClr val="tx1"/>
                </a:solidFill>
              </a:rPr>
              <a:t>cf. Romans 13:1-7; 1 Peter 2:13-17</a:t>
            </a:r>
          </a:p>
          <a:p>
            <a:pPr marL="865632" lvl="1" indent="-609600">
              <a:buNone/>
            </a:pPr>
            <a:r>
              <a:rPr lang="en-US" sz="3100" dirty="0">
                <a:solidFill>
                  <a:schemeClr val="tx1"/>
                </a:solidFill>
              </a:rPr>
              <a:t>3.	Salvation of others.</a:t>
            </a:r>
            <a:r>
              <a:rPr lang="en-US" sz="3100" i="0" dirty="0">
                <a:solidFill>
                  <a:schemeClr val="tx1"/>
                </a:solidFill>
              </a:rPr>
              <a:t> Luke 23:34;</a:t>
            </a:r>
            <a:br>
              <a:rPr lang="en-US" sz="3100" i="0" dirty="0">
                <a:solidFill>
                  <a:schemeClr val="tx1"/>
                </a:solidFill>
              </a:rPr>
            </a:br>
            <a:r>
              <a:rPr lang="en-US" sz="3100" i="0" dirty="0">
                <a:solidFill>
                  <a:schemeClr val="tx1"/>
                </a:solidFill>
              </a:rPr>
              <a:t>Romans 10:1-4.</a:t>
            </a:r>
          </a:p>
          <a:p>
            <a:pPr marL="865632" lvl="1" indent="-609600">
              <a:buNone/>
            </a:pPr>
            <a:r>
              <a:rPr lang="en-US" sz="3100" dirty="0">
                <a:solidFill>
                  <a:schemeClr val="tx1"/>
                </a:solidFill>
              </a:rPr>
              <a:t>4.	Brethren.</a:t>
            </a:r>
            <a:r>
              <a:rPr lang="en-US" sz="3100" i="0" dirty="0">
                <a:solidFill>
                  <a:schemeClr val="tx1"/>
                </a:solidFill>
              </a:rPr>
              <a:t> Ephesians 3:14-19;</a:t>
            </a:r>
            <a:br>
              <a:rPr lang="en-US" sz="3100" i="0" dirty="0">
                <a:solidFill>
                  <a:schemeClr val="tx1"/>
                </a:solidFill>
              </a:rPr>
            </a:br>
            <a:r>
              <a:rPr lang="en-US" sz="3100" i="0" dirty="0">
                <a:solidFill>
                  <a:schemeClr val="tx1"/>
                </a:solidFill>
              </a:rPr>
              <a:t>James 5:13-16</a:t>
            </a:r>
          </a:p>
        </p:txBody>
      </p:sp>
      <p:sp>
        <p:nvSpPr>
          <p:cNvPr id="4" name="Slide Number Placeholder 4"/>
          <p:cNvSpPr>
            <a:spLocks noGrp="1"/>
          </p:cNvSpPr>
          <p:nvPr>
            <p:ph type="sldNum" sz="quarter" idx="12"/>
          </p:nvPr>
        </p:nvSpPr>
        <p:spPr/>
        <p:txBody>
          <a:bodyPr/>
          <a:lstStyle/>
          <a:p>
            <a:fld id="{A15ED04E-0A99-45CE-B5CF-6B47B63A33E9}" type="slidenum">
              <a:rPr lang="en-US"/>
              <a:pPr/>
              <a:t>2</a:t>
            </a:fld>
            <a:endParaRPr lang="en-US"/>
          </a:p>
        </p:txBody>
      </p:sp>
      <p:sp>
        <p:nvSpPr>
          <p:cNvPr id="19458" name="Rectangle 2"/>
          <p:cNvSpPr>
            <a:spLocks noGrp="1" noRot="1" noChangeArrowheads="1"/>
          </p:cNvSpPr>
          <p:nvPr>
            <p:ph type="title"/>
          </p:nvPr>
        </p:nvSpPr>
        <p:spPr>
          <a:xfrm>
            <a:off x="1028700" y="685800"/>
            <a:ext cx="7200900" cy="640175"/>
          </a:xfrm>
        </p:spPr>
        <p:txBody>
          <a:bodyPr>
            <a:spAutoFit/>
          </a:bodyPr>
          <a:lstStyle/>
          <a:p>
            <a:r>
              <a:rPr lang="en-US" sz="4000" dirty="0">
                <a:solidFill>
                  <a:schemeClr val="tx1"/>
                </a:solidFill>
                <a:effectLst/>
              </a:rPr>
              <a:t>For What Should We Pray?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anim calcmode="lin" valueType="num">
                                      <p:cBhvr additive="base">
                                        <p:cTn id="11"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459">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anim calcmode="lin" valueType="num">
                                      <p:cBhvr additive="base">
                                        <p:cTn id="15"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9459">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9459">
                                            <p:txEl>
                                              <p:pRg st="4" end="4"/>
                                            </p:txEl>
                                          </p:spTgt>
                                        </p:tgtEl>
                                        <p:attrNameLst>
                                          <p:attrName>style.visibility</p:attrName>
                                        </p:attrNameLst>
                                      </p:cBhvr>
                                      <p:to>
                                        <p:strVal val="visible"/>
                                      </p:to>
                                    </p:set>
                                    <p:anim calcmode="lin" valueType="num">
                                      <p:cBhvr additive="base">
                                        <p:cTn id="19" dur="500" fill="hold"/>
                                        <p:tgtEl>
                                          <p:spTgt spid="19459">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59">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9459">
                                            <p:txEl>
                                              <p:pRg st="5" end="5"/>
                                            </p:txEl>
                                          </p:spTgt>
                                        </p:tgtEl>
                                        <p:attrNameLst>
                                          <p:attrName>style.visibility</p:attrName>
                                        </p:attrNameLst>
                                      </p:cBhvr>
                                      <p:to>
                                        <p:strVal val="visible"/>
                                      </p:to>
                                    </p:set>
                                    <p:anim calcmode="lin" valueType="num">
                                      <p:cBhvr additive="base">
                                        <p:cTn id="23" dur="500" fill="hold"/>
                                        <p:tgtEl>
                                          <p:spTgt spid="19459">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945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457200" y="1481328"/>
            <a:ext cx="8458200" cy="3130088"/>
          </a:xfrm>
        </p:spPr>
        <p:txBody>
          <a:bodyPr>
            <a:spAutoFit/>
          </a:bodyPr>
          <a:lstStyle/>
          <a:p>
            <a:pPr marL="609600" indent="-609600">
              <a:buFont typeface="Wingdings" pitchFamily="2" charset="2"/>
              <a:buChar char="Ø"/>
            </a:pPr>
            <a:r>
              <a:rPr lang="en-US" sz="3500" b="1" dirty="0">
                <a:solidFill>
                  <a:schemeClr val="tx1"/>
                </a:solidFill>
              </a:rPr>
              <a:t>Be thankful for our brethren.</a:t>
            </a:r>
            <a:br>
              <a:rPr lang="en-US" sz="3500" b="1" dirty="0">
                <a:solidFill>
                  <a:schemeClr val="tx1"/>
                </a:solidFill>
              </a:rPr>
            </a:br>
            <a:r>
              <a:rPr lang="en-US" sz="3500" b="1" dirty="0">
                <a:solidFill>
                  <a:schemeClr val="tx1"/>
                </a:solidFill>
              </a:rPr>
              <a:t>Romans 1:8; 1 Corinthians 1:4; Ephesians 1:15f; Philippians 1:3; Colossians 1:3ff;</a:t>
            </a:r>
            <a:br>
              <a:rPr lang="en-US" sz="3500" b="1" dirty="0">
                <a:solidFill>
                  <a:schemeClr val="tx1"/>
                </a:solidFill>
              </a:rPr>
            </a:br>
            <a:r>
              <a:rPr lang="en-US" sz="3500" b="1" dirty="0">
                <a:solidFill>
                  <a:schemeClr val="tx1"/>
                </a:solidFill>
              </a:rPr>
              <a:t>1 Thessalonians 1:2; 2:13;</a:t>
            </a:r>
            <a:br>
              <a:rPr lang="en-US" sz="3500" b="1" dirty="0">
                <a:solidFill>
                  <a:schemeClr val="tx1"/>
                </a:solidFill>
              </a:rPr>
            </a:br>
            <a:r>
              <a:rPr lang="en-US" sz="3500" b="1" dirty="0">
                <a:solidFill>
                  <a:schemeClr val="tx1"/>
                </a:solidFill>
              </a:rPr>
              <a:t>2 Timothy 1:3; Philemon 4</a:t>
            </a:r>
          </a:p>
        </p:txBody>
      </p:sp>
      <p:sp>
        <p:nvSpPr>
          <p:cNvPr id="4" name="Slide Number Placeholder 4"/>
          <p:cNvSpPr>
            <a:spLocks noGrp="1"/>
          </p:cNvSpPr>
          <p:nvPr>
            <p:ph type="sldNum" sz="quarter" idx="12"/>
          </p:nvPr>
        </p:nvSpPr>
        <p:spPr/>
        <p:txBody>
          <a:bodyPr/>
          <a:lstStyle/>
          <a:p>
            <a:fld id="{D9CDA4BF-0518-461C-8445-181F03870CED}" type="slidenum">
              <a:rPr lang="en-US"/>
              <a:pPr/>
              <a:t>3</a:t>
            </a:fld>
            <a:endParaRPr lang="en-US"/>
          </a:p>
        </p:txBody>
      </p:sp>
      <p:sp>
        <p:nvSpPr>
          <p:cNvPr id="24578" name="Rectangle 2"/>
          <p:cNvSpPr>
            <a:spLocks noGrp="1" noRot="1" noChangeArrowheads="1"/>
          </p:cNvSpPr>
          <p:nvPr>
            <p:ph type="title"/>
          </p:nvPr>
        </p:nvSpPr>
        <p:spPr>
          <a:xfrm>
            <a:off x="1028700" y="685800"/>
            <a:ext cx="7200900" cy="640175"/>
          </a:xfrm>
        </p:spPr>
        <p:txBody>
          <a:bodyPr>
            <a:spAutoFit/>
          </a:bodyPr>
          <a:lstStyle/>
          <a:p>
            <a:r>
              <a:rPr lang="en-US" sz="4000" dirty="0">
                <a:solidFill>
                  <a:schemeClr val="tx1"/>
                </a:solidFill>
                <a:effectLst/>
              </a:rPr>
              <a:t>For What Should We Pray?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771526" y="1628774"/>
            <a:ext cx="8143874" cy="4889544"/>
          </a:xfrm>
          <a:noFill/>
        </p:spPr>
        <p:txBody>
          <a:bodyPr>
            <a:spAutoFit/>
          </a:bodyPr>
          <a:lstStyle/>
          <a:p>
            <a:pPr marL="624078" indent="-514350">
              <a:lnSpc>
                <a:spcPct val="80000"/>
              </a:lnSpc>
              <a:buFont typeface="Wingdings" panose="05000000000000000000" pitchFamily="2" charset="2"/>
              <a:buChar char="Ø"/>
            </a:pPr>
            <a:r>
              <a:rPr lang="en-US" sz="3200" b="1" dirty="0">
                <a:solidFill>
                  <a:schemeClr val="tx1"/>
                </a:solidFill>
              </a:rPr>
              <a:t>Pray for the Spiritual growth and progress of the gospel.</a:t>
            </a:r>
            <a:endParaRPr lang="en-US" sz="3200" b="1" dirty="0">
              <a:solidFill>
                <a:schemeClr val="tx1"/>
              </a:solidFill>
              <a:effectLst/>
            </a:endParaRPr>
          </a:p>
          <a:p>
            <a:pPr marL="624078" indent="-514350">
              <a:lnSpc>
                <a:spcPct val="80000"/>
              </a:lnSpc>
              <a:buNone/>
            </a:pPr>
            <a:endParaRPr lang="en-US" sz="2800" dirty="0">
              <a:solidFill>
                <a:schemeClr val="tx1"/>
              </a:solidFill>
              <a:effectLst/>
            </a:endParaRPr>
          </a:p>
          <a:p>
            <a:pPr lvl="1">
              <a:lnSpc>
                <a:spcPct val="80000"/>
              </a:lnSpc>
              <a:buFont typeface="Wingdings" panose="05000000000000000000" pitchFamily="2" charset="2"/>
              <a:buChar char="Ø"/>
            </a:pPr>
            <a:r>
              <a:rPr lang="en-US" sz="2800" dirty="0">
                <a:solidFill>
                  <a:schemeClr val="tx1"/>
                </a:solidFill>
                <a:effectLst/>
              </a:rPr>
              <a:t>Paul frequently prayed for others and made request for the prayers of others.</a:t>
            </a:r>
          </a:p>
          <a:p>
            <a:pPr lvl="2">
              <a:lnSpc>
                <a:spcPct val="80000"/>
              </a:lnSpc>
            </a:pPr>
            <a:r>
              <a:rPr lang="en-US" sz="2500" dirty="0">
                <a:solidFill>
                  <a:schemeClr val="tx1"/>
                </a:solidFill>
                <a:effectLst/>
              </a:rPr>
              <a:t>Philippians 1:9; Colossians 1:9; 2 Thessalonians 1:11; 1 Thessalonians 5:23; Colossians 4:12.</a:t>
            </a:r>
          </a:p>
          <a:p>
            <a:pPr lvl="2">
              <a:lnSpc>
                <a:spcPct val="80000"/>
              </a:lnSpc>
            </a:pPr>
            <a:r>
              <a:rPr lang="en-US" sz="2500" dirty="0">
                <a:solidFill>
                  <a:schemeClr val="tx1"/>
                </a:solidFill>
                <a:effectLst/>
              </a:rPr>
              <a:t>That he might speak with boldness. </a:t>
            </a:r>
            <a:br>
              <a:rPr lang="en-US" sz="2500" dirty="0">
                <a:solidFill>
                  <a:schemeClr val="tx1"/>
                </a:solidFill>
                <a:effectLst/>
              </a:rPr>
            </a:br>
            <a:r>
              <a:rPr lang="en-US" sz="2500" dirty="0">
                <a:solidFill>
                  <a:schemeClr val="tx1"/>
                </a:solidFill>
                <a:effectLst/>
              </a:rPr>
              <a:t>Ephesians 6:18-19</a:t>
            </a:r>
          </a:p>
          <a:p>
            <a:pPr lvl="2">
              <a:lnSpc>
                <a:spcPct val="80000"/>
              </a:lnSpc>
            </a:pPr>
            <a:r>
              <a:rPr lang="en-US" sz="2500" dirty="0">
                <a:solidFill>
                  <a:schemeClr val="tx1"/>
                </a:solidFill>
                <a:effectLst/>
              </a:rPr>
              <a:t>Door of opportunity might be opened. </a:t>
            </a:r>
            <a:br>
              <a:rPr lang="en-US" sz="2500" dirty="0">
                <a:solidFill>
                  <a:schemeClr val="tx1"/>
                </a:solidFill>
                <a:effectLst/>
              </a:rPr>
            </a:br>
            <a:r>
              <a:rPr lang="en-US" sz="2500" dirty="0">
                <a:solidFill>
                  <a:schemeClr val="tx1"/>
                </a:solidFill>
                <a:effectLst/>
              </a:rPr>
              <a:t>Colossians 4:3</a:t>
            </a:r>
          </a:p>
          <a:p>
            <a:pPr lvl="2">
              <a:lnSpc>
                <a:spcPct val="80000"/>
              </a:lnSpc>
            </a:pPr>
            <a:r>
              <a:rPr lang="en-US" sz="2500" dirty="0">
                <a:solidFill>
                  <a:schemeClr val="tx1"/>
                </a:solidFill>
                <a:effectLst/>
              </a:rPr>
              <a:t>That the </a:t>
            </a:r>
            <a:r>
              <a:rPr lang="en-US" sz="2500" i="1" dirty="0">
                <a:solidFill>
                  <a:schemeClr val="tx1"/>
                </a:solidFill>
                <a:effectLst/>
              </a:rPr>
              <a:t>“word of the Lord may have free course”</a:t>
            </a:r>
            <a:r>
              <a:rPr lang="en-US" sz="2500" dirty="0">
                <a:solidFill>
                  <a:schemeClr val="tx1"/>
                </a:solidFill>
                <a:effectLst/>
              </a:rPr>
              <a:t> 2 Thessalonians 3:1</a:t>
            </a:r>
          </a:p>
        </p:txBody>
      </p:sp>
      <p:sp>
        <p:nvSpPr>
          <p:cNvPr id="4" name="Slide Number Placeholder 4"/>
          <p:cNvSpPr>
            <a:spLocks noGrp="1"/>
          </p:cNvSpPr>
          <p:nvPr>
            <p:ph type="sldNum" sz="quarter" idx="12"/>
          </p:nvPr>
        </p:nvSpPr>
        <p:spPr/>
        <p:txBody>
          <a:bodyPr/>
          <a:lstStyle/>
          <a:p>
            <a:fld id="{9E6C90D1-D967-4186-A87B-E966ED19109A}" type="slidenum">
              <a:rPr lang="en-US"/>
              <a:pPr/>
              <a:t>4</a:t>
            </a:fld>
            <a:endParaRPr lang="en-US"/>
          </a:p>
        </p:txBody>
      </p:sp>
      <p:sp>
        <p:nvSpPr>
          <p:cNvPr id="21506" name="Rectangle 2"/>
          <p:cNvSpPr>
            <a:spLocks noGrp="1" noRot="1" noChangeArrowheads="1"/>
          </p:cNvSpPr>
          <p:nvPr>
            <p:ph type="title"/>
          </p:nvPr>
        </p:nvSpPr>
        <p:spPr>
          <a:xfrm>
            <a:off x="842226" y="742950"/>
            <a:ext cx="7749324" cy="640175"/>
          </a:xfrm>
        </p:spPr>
        <p:txBody>
          <a:bodyPr>
            <a:spAutoFit/>
          </a:bodyPr>
          <a:lstStyle/>
          <a:p>
            <a:r>
              <a:rPr lang="en-US" sz="4000" dirty="0">
                <a:solidFill>
                  <a:schemeClr val="tx1"/>
                </a:solidFill>
                <a:effectLst/>
              </a:rPr>
              <a:t>For What Should We Pray?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anim calcmode="lin" valueType="num">
                                      <p:cBhvr additive="base">
                                        <p:cTn id="11"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1507">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anim calcmode="lin" valueType="num">
                                      <p:cBhvr additive="base">
                                        <p:cTn id="15" dur="500" fill="hold"/>
                                        <p:tgtEl>
                                          <p:spTgt spid="21507">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1507">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anim calcmode="lin" valueType="num">
                                      <p:cBhvr additive="base">
                                        <p:cTn id="19" dur="500" fill="hold"/>
                                        <p:tgtEl>
                                          <p:spTgt spid="2150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1507">
                                            <p:txEl>
                                              <p:pRg st="5" end="5"/>
                                            </p:txEl>
                                          </p:spTgt>
                                        </p:tgtEl>
                                        <p:attrNameLst>
                                          <p:attrName>style.visibility</p:attrName>
                                        </p:attrNameLst>
                                      </p:cBhvr>
                                      <p:to>
                                        <p:strVal val="visible"/>
                                      </p:to>
                                    </p:set>
                                    <p:anim calcmode="lin" valueType="num">
                                      <p:cBhvr additive="base">
                                        <p:cTn id="23" dur="500" fill="hold"/>
                                        <p:tgtEl>
                                          <p:spTgt spid="21507">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1507">
                                            <p:txEl>
                                              <p:pRg st="5" end="5"/>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21507">
                                            <p:txEl>
                                              <p:pRg st="6" end="6"/>
                                            </p:txEl>
                                          </p:spTgt>
                                        </p:tgtEl>
                                        <p:attrNameLst>
                                          <p:attrName>style.visibility</p:attrName>
                                        </p:attrNameLst>
                                      </p:cBhvr>
                                      <p:to>
                                        <p:strVal val="visible"/>
                                      </p:to>
                                    </p:set>
                                    <p:anim calcmode="lin" valueType="num">
                                      <p:cBhvr additive="base">
                                        <p:cTn id="27" dur="500" fill="hold"/>
                                        <p:tgtEl>
                                          <p:spTgt spid="21507">
                                            <p:txEl>
                                              <p:pRg st="6" end="6"/>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150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There Are Some Nots To Prayer</a:t>
            </a: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09600" y="1406013"/>
            <a:ext cx="8534400" cy="5478551"/>
          </a:xfrm>
        </p:spPr>
        <p:txBody>
          <a:bodyPr>
            <a:spAutoFit/>
          </a:bodyPr>
          <a:lstStyle/>
          <a:p>
            <a:pPr marL="0" indent="0">
              <a:buNone/>
            </a:pPr>
            <a:r>
              <a:rPr lang="en-US" sz="2400" b="1" dirty="0">
                <a:solidFill>
                  <a:schemeClr val="tx1"/>
                </a:solidFill>
              </a:rPr>
              <a:t>(1) Not to be seen and heard of men. </a:t>
            </a:r>
            <a:r>
              <a:rPr lang="en-US" sz="2400" dirty="0">
                <a:solidFill>
                  <a:schemeClr val="tx1"/>
                </a:solidFill>
              </a:rPr>
              <a:t>The hypocrites liked to pray standing in the synagogues and on street corners to be seen of men. Jesus said, “</a:t>
            </a:r>
            <a:r>
              <a:rPr lang="en-US" sz="2400" i="1" dirty="0">
                <a:solidFill>
                  <a:schemeClr val="tx1"/>
                </a:solidFill>
              </a:rPr>
              <a:t>Verily I say unto you, they have their reward”</a:t>
            </a:r>
            <a:r>
              <a:rPr lang="en-US" sz="2400" dirty="0">
                <a:solidFill>
                  <a:schemeClr val="tx1"/>
                </a:solidFill>
              </a:rPr>
              <a:t> (Matthew 6:5).</a:t>
            </a:r>
          </a:p>
          <a:p>
            <a:pPr marL="0" indent="0">
              <a:buNone/>
            </a:pPr>
            <a:r>
              <a:rPr lang="en-US" sz="2400" b="1" dirty="0">
                <a:solidFill>
                  <a:schemeClr val="tx1"/>
                </a:solidFill>
              </a:rPr>
              <a:t>(2) Not for fleshly lust. </a:t>
            </a:r>
            <a:r>
              <a:rPr lang="en-US" sz="2400" dirty="0">
                <a:solidFill>
                  <a:schemeClr val="tx1"/>
                </a:solidFill>
              </a:rPr>
              <a:t>James said, </a:t>
            </a:r>
            <a:r>
              <a:rPr lang="en-US" sz="2400" i="1" dirty="0">
                <a:solidFill>
                  <a:schemeClr val="tx1"/>
                </a:solidFill>
              </a:rPr>
              <a:t>“Ye ask, and receive not, because ye ask amiss, that ye may consume it upon your lusts”</a:t>
            </a:r>
            <a:r>
              <a:rPr lang="en-US" sz="2400" dirty="0">
                <a:solidFill>
                  <a:schemeClr val="tx1"/>
                </a:solidFill>
              </a:rPr>
              <a:t> (James 4:3).</a:t>
            </a:r>
          </a:p>
          <a:p>
            <a:pPr marL="0" indent="0">
              <a:buNone/>
            </a:pPr>
            <a:r>
              <a:rPr lang="en-US" sz="2400" b="1" dirty="0">
                <a:solidFill>
                  <a:schemeClr val="tx1"/>
                </a:solidFill>
              </a:rPr>
              <a:t>(3) Not much speaking (multitude of words). </a:t>
            </a:r>
            <a:r>
              <a:rPr lang="en-US" sz="2400" i="1" dirty="0">
                <a:solidFill>
                  <a:schemeClr val="tx1"/>
                </a:solidFill>
              </a:rPr>
              <a:t>“But when ye pray, use not vain repetitions, as the heathen do: for they think that they shall be heard for their much speaking”</a:t>
            </a:r>
            <a:r>
              <a:rPr lang="en-US" sz="2400" dirty="0">
                <a:solidFill>
                  <a:schemeClr val="tx1"/>
                </a:solidFill>
              </a:rPr>
              <a:t> (Matthew 6:7).</a:t>
            </a:r>
          </a:p>
          <a:p>
            <a:pPr lvl="1"/>
            <a:r>
              <a:rPr lang="en-US" sz="2000" dirty="0">
                <a:solidFill>
                  <a:schemeClr val="tx1"/>
                </a:solidFill>
              </a:rPr>
              <a:t>Some say, “I cannot pray as well as some others.” This means, “I do not have the proper and dignified words.”</a:t>
            </a:r>
          </a:p>
          <a:p>
            <a:pPr lvl="1"/>
            <a:r>
              <a:rPr lang="en-US" sz="2000" dirty="0">
                <a:solidFill>
                  <a:schemeClr val="tx1"/>
                </a:solidFill>
              </a:rPr>
              <a:t>Remember, one is not heard for his “much speaking.” This suggests that we need to be taught how to pray.</a:t>
            </a:r>
          </a:p>
        </p:txBody>
      </p:sp>
    </p:spTree>
    <p:extLst>
      <p:ext uri="{BB962C8B-B14F-4D97-AF65-F5344CB8AC3E}">
        <p14:creationId xmlns:p14="http://schemas.microsoft.com/office/powerpoint/2010/main" val="248485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There Are Some Nots To Prayer</a:t>
            </a: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9615" y="1406993"/>
            <a:ext cx="8477250" cy="5465599"/>
          </a:xfrm>
        </p:spPr>
        <p:txBody>
          <a:bodyPr>
            <a:spAutoFit/>
          </a:bodyPr>
          <a:lstStyle/>
          <a:p>
            <a:pPr marL="0" indent="0">
              <a:buNone/>
            </a:pPr>
            <a:r>
              <a:rPr lang="en-US" sz="2400" b="1" dirty="0">
                <a:solidFill>
                  <a:schemeClr val="tx1"/>
                </a:solidFill>
              </a:rPr>
              <a:t>(4) Not self-exaltation. </a:t>
            </a:r>
            <a:r>
              <a:rPr lang="en-US" sz="2400" i="1" dirty="0">
                <a:solidFill>
                  <a:schemeClr val="tx1"/>
                </a:solidFill>
              </a:rPr>
              <a:t>“And he spake this parable unto certain which trusted in themselves that they were righteous, and despised others”</a:t>
            </a:r>
            <a:r>
              <a:rPr lang="en-US" sz="2400" dirty="0">
                <a:solidFill>
                  <a:schemeClr val="tx1"/>
                </a:solidFill>
              </a:rPr>
              <a:t> (Luke 18:9).</a:t>
            </a:r>
          </a:p>
          <a:p>
            <a:r>
              <a:rPr lang="en-US" sz="2000" dirty="0">
                <a:solidFill>
                  <a:schemeClr val="tx1"/>
                </a:solidFill>
              </a:rPr>
              <a:t>This self-righteous person flatteringly induces himself to set aside God’s commandments for his own. He then looks contemptuously upon anyone who refuses to accept his “self-willed religion.”</a:t>
            </a:r>
          </a:p>
          <a:p>
            <a:r>
              <a:rPr lang="en-US" sz="2000" dirty="0">
                <a:solidFill>
                  <a:schemeClr val="tx1"/>
                </a:solidFill>
              </a:rPr>
              <a:t>Is there any greater sin than the sin of presumptuously forming our own will in matters of religion and binding that “human will” upon others?</a:t>
            </a:r>
          </a:p>
          <a:p>
            <a:pPr marL="0" indent="0">
              <a:buNone/>
            </a:pPr>
            <a:r>
              <a:rPr lang="en-US" sz="2400" b="1" dirty="0">
                <a:solidFill>
                  <a:schemeClr val="tx1"/>
                </a:solidFill>
              </a:rPr>
              <a:t>(5) Not just a set form nor fixed expression. </a:t>
            </a:r>
            <a:r>
              <a:rPr lang="en-US" sz="2400" dirty="0">
                <a:solidFill>
                  <a:schemeClr val="tx1"/>
                </a:solidFill>
              </a:rPr>
              <a:t>(Matthew 6:9-15; Luke 11:2-4). Jesus did not give a set form but rather taught His disciples the </a:t>
            </a:r>
            <a:r>
              <a:rPr lang="en-US" sz="2800" i="1" dirty="0">
                <a:solidFill>
                  <a:schemeClr val="tx1"/>
                </a:solidFill>
              </a:rPr>
              <a:t>“</a:t>
            </a:r>
            <a:r>
              <a:rPr lang="en-US" sz="2800" b="1" i="1" dirty="0">
                <a:solidFill>
                  <a:schemeClr val="tx1"/>
                </a:solidFill>
              </a:rPr>
              <a:t>manner</a:t>
            </a:r>
            <a:r>
              <a:rPr lang="en-US" sz="2800" i="1" dirty="0">
                <a:solidFill>
                  <a:schemeClr val="tx1"/>
                </a:solidFill>
              </a:rPr>
              <a:t>” </a:t>
            </a:r>
            <a:r>
              <a:rPr lang="en-US" sz="2400" dirty="0">
                <a:solidFill>
                  <a:schemeClr val="tx1"/>
                </a:solidFill>
              </a:rPr>
              <a:t>in which to pray. I repeat, it is a </a:t>
            </a:r>
            <a:r>
              <a:rPr lang="en-US" sz="2800" b="1" dirty="0">
                <a:solidFill>
                  <a:schemeClr val="tx1"/>
                </a:solidFill>
              </a:rPr>
              <a:t>model</a:t>
            </a:r>
            <a:r>
              <a:rPr lang="en-US" sz="2400" b="1" dirty="0">
                <a:solidFill>
                  <a:schemeClr val="tx1"/>
                </a:solidFill>
              </a:rPr>
              <a:t> </a:t>
            </a:r>
            <a:r>
              <a:rPr lang="en-US" sz="2400" dirty="0">
                <a:solidFill>
                  <a:schemeClr val="tx1"/>
                </a:solidFill>
              </a:rPr>
              <a:t>of prayer.</a:t>
            </a:r>
          </a:p>
          <a:p>
            <a:r>
              <a:rPr lang="en-US" sz="2000" dirty="0">
                <a:solidFill>
                  <a:schemeClr val="tx1"/>
                </a:solidFill>
              </a:rPr>
              <a:t>The Lord’s prayer is recorded in John 17, etc. Other occasions of Jesus praying are given, but this prayer is offered for all. It should also impress upon us the need of prayer. </a:t>
            </a:r>
            <a:r>
              <a:rPr lang="en-US" sz="2000" i="1" dirty="0">
                <a:solidFill>
                  <a:schemeClr val="tx1"/>
                </a:solidFill>
              </a:rPr>
              <a:t>“</a:t>
            </a:r>
            <a:r>
              <a:rPr lang="en-US" sz="2000" b="1" i="1" dirty="0">
                <a:solidFill>
                  <a:schemeClr val="tx1"/>
                </a:solidFill>
              </a:rPr>
              <a:t>Lord, teach us how to pray</a:t>
            </a:r>
            <a:r>
              <a:rPr lang="en-US" sz="2000" i="1" dirty="0">
                <a:solidFill>
                  <a:schemeClr val="tx1"/>
                </a:solidFill>
              </a:rPr>
              <a:t>.”</a:t>
            </a:r>
          </a:p>
        </p:txBody>
      </p:sp>
    </p:spTree>
    <p:extLst>
      <p:ext uri="{BB962C8B-B14F-4D97-AF65-F5344CB8AC3E}">
        <p14:creationId xmlns:p14="http://schemas.microsoft.com/office/powerpoint/2010/main" val="2704332243"/>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3668</TotalTime>
  <Words>614</Words>
  <Application>Microsoft Office PowerPoint</Application>
  <PresentationFormat>On-screen Show (4:3)</PresentationFormat>
  <Paragraphs>39</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Franklin Gothic Book</vt:lpstr>
      <vt:lpstr>Impact</vt:lpstr>
      <vt:lpstr>Wingdings</vt:lpstr>
      <vt:lpstr>Crop</vt:lpstr>
      <vt:lpstr>Lesson 15: The Good Samaritan and the Feast of Dedication</vt:lpstr>
      <vt:lpstr>For What Should We Pray?</vt:lpstr>
      <vt:lpstr>For What Should We Pray?</vt:lpstr>
      <vt:lpstr>For What Should We Pray?</vt:lpstr>
      <vt:lpstr>There Are Some Nots To Prayer</vt:lpstr>
      <vt:lpstr>There Are Some Nots To Prayer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(6-30-21)</dc:title>
  <dc:creator>Micky Galloway</dc:creator>
  <cp:lastModifiedBy>Richard Lidh</cp:lastModifiedBy>
  <cp:revision>106</cp:revision>
  <cp:lastPrinted>2021-07-02T21:04:46Z</cp:lastPrinted>
  <dcterms:created xsi:type="dcterms:W3CDTF">2021-05-12T17:20:23Z</dcterms:created>
  <dcterms:modified xsi:type="dcterms:W3CDTF">2021-07-02T21:04:50Z</dcterms:modified>
</cp:coreProperties>
</file>